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57" r:id="rId4"/>
    <p:sldId id="265" r:id="rId5"/>
    <p:sldId id="277" r:id="rId6"/>
    <p:sldId id="259" r:id="rId7"/>
    <p:sldId id="260" r:id="rId8"/>
    <p:sldId id="263" r:id="rId9"/>
    <p:sldId id="267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2F726-43FC-4650-8DDF-C81B09EA4E12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57321-7CA5-4F83-A187-77B7FE96F3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14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57321-7CA5-4F83-A187-77B7FE96F3D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2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F02D4-C8C9-4C9C-B917-7435C54D9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007DD7-6466-4025-8569-7697DD363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4D572-58D6-4718-A5F7-7132C5FC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9865B-0266-4E8D-801B-B4074F6F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9B4B0-4C9C-4692-B30C-7F1EA07E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1787B-D152-481E-BA16-C601F123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207BC1-CC96-4BCD-9E1D-74C61678D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4AAD1-E0CC-4FAF-9FFD-2DD34862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2A2C8-504D-4F4B-8F12-8DEE6A33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D3246-A804-4507-AD40-05135227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4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3122997-2C2D-4540-8282-7EDAC771E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B00DD8-A987-40C0-A500-FF63C84ED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9953E3-4A61-4F8C-9147-7CD0A06E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2D668-B39E-4B70-9994-BFE9B8A5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8E7C75-41F9-492A-A13A-24C4F81A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7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06D64-C397-4710-A857-7590E827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2D839-64A4-4709-9212-B273B389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231F50-DF02-47E7-B304-4DFE26E4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9775-2942-4952-8A48-A2F00FD9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B1E12-8D71-4243-84A9-0D60B5D1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FAC61-B086-4338-B1D1-53D86748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14CE3-D53F-44A7-937C-19CAE32FC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F76FD2-B832-4372-ACDC-DC0992C24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C48F53-8DA9-45E8-9E9F-740A0B2F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0AF444-678C-4F6E-B76A-E837BD29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71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946A8-0D82-4F96-A603-296934B5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9887B-36E1-4222-AF17-CD1D9BDD4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A035B-3ADC-44A2-A2C2-9E12749F5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C126F3-55CA-4337-A753-D38BF34C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84C7D3-4A0A-453D-BE39-2D07B47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D2797F-23F7-49B8-BB4C-BEB549A8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8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4742B-0F3D-420A-A680-C670CFF7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0B3E8E-1C82-4C7D-BE11-CCCCB30C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03A07B-0AAF-496C-B5FA-79BB0561E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5DBDEC-2DE6-44E1-9F13-96A3C6514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9E6240-5422-4ED2-9FDD-646DFD428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AF800C-76FA-41AB-8910-5575B0D2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48446D-29EA-4255-95D2-BCAB1D4E6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F520F5-D60D-48EF-ADE9-DCB169EB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83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0833B-12E5-4D2A-9A8C-6CD4BF13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DE9ED5-D66A-4A9D-B1BC-0A8CF105F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C53452-25C9-4F94-9A24-5E50662E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0E8A7-F0E4-4BFE-87A9-EA32E63B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44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A96437-4A8D-4E4F-9CBA-AF4ECD77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A7CC56-2BA6-445D-B908-842E4A4D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B53C07-6678-4598-AEFE-44F42824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0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9CAA5-B3D7-45BA-B3BF-D29562B6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3FE11-A31F-4247-94E8-6BC4AF01B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C3923E-F2A5-44A2-B58F-78B850D09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839CF9-F5EC-4E27-857E-6DD5BDC4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BACFEA-765D-4FDE-8969-9D090BA9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20828-4AC9-4944-BBD9-3DE87AB7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1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41618-7844-4D6D-B404-AFECD68D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9D52627-9C0A-4A96-804C-7DE69AA2B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92C05C-6B85-49DC-BD5B-42E27805E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BC7A41-4FA3-4EC3-888C-ACD7236A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DB74F9-B63E-4E9A-BD40-23D5DD670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E877B1-6088-4E06-B91A-7B8F2BBD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5FAE13-7293-44E1-B0AD-8D8476EF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2363E7-06AA-4DA8-8166-CEFC8CC9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E1B86-C16D-423F-B289-40214A80B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FE6F0-4913-4CB0-BCD4-DD7D4CFECA8C}" type="datetimeFigureOut">
              <a:rPr lang="zh-CN" altLang="en-US" smtClean="0"/>
              <a:t>2020/5/21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1C3565-506A-49E2-8845-3EA5211E0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00E57-28E0-42CE-A83F-CB9F77E44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8EDB7-338D-46DE-B973-AE1B0E9EA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0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7A5B1-69CD-45F5-B9D3-0DA9967EE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ESRGAN: Enhanced Super-Resolution</a:t>
            </a:r>
            <a:br>
              <a:rPr lang="en-US" altLang="zh-CN" sz="4400" dirty="0"/>
            </a:br>
            <a:r>
              <a:rPr lang="en-US" altLang="zh-CN" sz="4400" dirty="0"/>
              <a:t>Generative Adversarial Networks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3A9BD4-CB66-46A6-8AC1-29787349B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8019"/>
            <a:ext cx="9144000" cy="1655762"/>
          </a:xfrm>
        </p:spPr>
        <p:txBody>
          <a:bodyPr/>
          <a:lstStyle/>
          <a:p>
            <a:r>
              <a:rPr lang="en-US" altLang="zh-CN" dirty="0" err="1"/>
              <a:t>Xintao</a:t>
            </a:r>
            <a:r>
              <a:rPr lang="en-US" altLang="zh-CN" dirty="0"/>
              <a:t> Wang 1 , </a:t>
            </a:r>
            <a:r>
              <a:rPr lang="en-US" altLang="zh-CN" dirty="0" err="1"/>
              <a:t>Ke</a:t>
            </a:r>
            <a:r>
              <a:rPr lang="en-US" altLang="zh-CN" dirty="0"/>
              <a:t> Yu 1 , </a:t>
            </a:r>
            <a:r>
              <a:rPr lang="en-US" altLang="zh-CN" dirty="0" err="1"/>
              <a:t>Shixiang</a:t>
            </a:r>
            <a:r>
              <a:rPr lang="en-US" altLang="zh-CN" dirty="0"/>
              <a:t> Wu 2 , </a:t>
            </a:r>
            <a:r>
              <a:rPr lang="en-US" altLang="zh-CN" dirty="0" err="1"/>
              <a:t>Jinjin</a:t>
            </a:r>
            <a:r>
              <a:rPr lang="en-US" altLang="zh-CN" dirty="0"/>
              <a:t> Gu 3 , </a:t>
            </a:r>
            <a:r>
              <a:rPr lang="en-US" altLang="zh-CN" dirty="0" err="1"/>
              <a:t>Yihao</a:t>
            </a:r>
            <a:r>
              <a:rPr lang="en-US" altLang="zh-CN" dirty="0"/>
              <a:t> Liu 4 ,</a:t>
            </a:r>
          </a:p>
          <a:p>
            <a:r>
              <a:rPr lang="en-US" altLang="zh-CN" dirty="0"/>
              <a:t>Chao Dong 2 , Yu </a:t>
            </a:r>
            <a:r>
              <a:rPr lang="en-US" altLang="zh-CN" dirty="0" err="1"/>
              <a:t>Qiao</a:t>
            </a:r>
            <a:r>
              <a:rPr lang="en-US" altLang="zh-CN" dirty="0"/>
              <a:t> 2 , and Chen Change Loy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E17668-F63F-453F-B5F6-D35F1D35512D}"/>
              </a:ext>
            </a:extLst>
          </p:cNvPr>
          <p:cNvSpPr txBox="1"/>
          <p:nvPr/>
        </p:nvSpPr>
        <p:spPr>
          <a:xfrm>
            <a:off x="4843894" y="5257800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刘欣 </a:t>
            </a:r>
            <a:r>
              <a:rPr lang="en-US" altLang="zh-CN" sz="2400" dirty="0"/>
              <a:t>1901210041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547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35CC5-BE9A-4797-9223-4008F391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（</a:t>
            </a:r>
            <a:r>
              <a:rPr lang="en-US" altLang="zh-CN" dirty="0"/>
              <a:t>Training Details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EF65EC-62FD-4E79-A5ED-77B00CAC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982"/>
            <a:ext cx="10629900" cy="4351338"/>
          </a:xfrm>
        </p:spPr>
        <p:txBody>
          <a:bodyPr/>
          <a:lstStyle/>
          <a:p>
            <a:r>
              <a:rPr lang="en-US" altLang="zh-CN" dirty="0"/>
              <a:t>with a scaling factor of ×4 between LR and HR images</a:t>
            </a:r>
          </a:p>
          <a:p>
            <a:r>
              <a:rPr lang="en-US" altLang="zh-CN" dirty="0"/>
              <a:t>First,  train a PSNR-oriented model with the L1 loss.</a:t>
            </a:r>
          </a:p>
          <a:p>
            <a:r>
              <a:rPr lang="en-US" altLang="zh-CN" dirty="0"/>
              <a:t>Then,</a:t>
            </a:r>
            <a:r>
              <a:rPr lang="zh-CN" altLang="en-US" dirty="0"/>
              <a:t>  </a:t>
            </a:r>
            <a:r>
              <a:rPr lang="en-US" altLang="zh-CN" dirty="0"/>
              <a:t>employ the trained PSNR-oriented model as an initialization for the generator.</a:t>
            </a:r>
          </a:p>
          <a:p>
            <a:r>
              <a:rPr lang="en-US" altLang="zh-CN" dirty="0"/>
              <a:t>For training data,  mainly use the DIV2K dataset,  which is a high-quality (2K resolution) dataset for image restoration tasks.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1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0E2E9-8887-4071-AAA3-C82F1872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（</a:t>
            </a:r>
            <a:r>
              <a:rPr lang="en-US" altLang="zh-CN" dirty="0"/>
              <a:t>Qualitative Results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1F5C7D-844A-4C2F-A512-8D77E4353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4" y="1687477"/>
            <a:ext cx="587126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079CB8-D2AA-41AC-A39D-8A25E0C1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0" y="1687477"/>
            <a:ext cx="5863534" cy="43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6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9CC78-8442-4FA0-BA58-6C939459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（</a:t>
            </a:r>
            <a:r>
              <a:rPr lang="en-US" altLang="zh-CN" dirty="0"/>
              <a:t>Ablation Study</a:t>
            </a:r>
            <a:r>
              <a:rPr lang="zh-CN" altLang="en-US" dirty="0"/>
              <a:t>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775998-D677-46B7-B9E8-EEDABB5DD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66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/>
              <a:t>BN removal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Does not decrease the performance but saves the computational resources and memory usage. 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The model with BN layers is more likely to introduce unpleasant artifacts.</a:t>
            </a:r>
          </a:p>
          <a:p>
            <a:r>
              <a:rPr lang="en-US" altLang="zh-CN" b="1" dirty="0"/>
              <a:t>Before activation in perceptual loss</a:t>
            </a:r>
            <a:r>
              <a:rPr lang="zh-CN" altLang="en-US" b="1" dirty="0"/>
              <a:t>：</a:t>
            </a:r>
            <a:r>
              <a:rPr lang="en-US" altLang="zh-CN" b="1" dirty="0"/>
              <a:t> </a:t>
            </a: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more accurate brightness distribution closer to that. 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helps to produce sharper edges and richer textures of the ground-truth.</a:t>
            </a:r>
          </a:p>
          <a:p>
            <a:r>
              <a:rPr lang="en-US" altLang="zh-CN" b="1" dirty="0" err="1"/>
              <a:t>RaGAN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benefit learning sharper edges and more detailed textures.</a:t>
            </a:r>
          </a:p>
          <a:p>
            <a:r>
              <a:rPr lang="en-US" altLang="zh-CN" b="1" dirty="0"/>
              <a:t>Deeper network with RRDB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improve the recovered textures and reduce unpleasing noises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91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0DA08-5292-4B2A-BDB8-DFCFD026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（</a:t>
            </a:r>
            <a:r>
              <a:rPr lang="en-US" altLang="zh-CN" dirty="0"/>
              <a:t>Ablation Study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2A0F92-5B60-4A4A-96E7-7A27836AB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572"/>
            <a:ext cx="6282968" cy="41462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2AD427-D4F8-48B3-A4B5-C3EF352E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30" y="1798776"/>
            <a:ext cx="5923810" cy="452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8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A4A84-A14B-4D44-8A10-FAB9AFF2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r>
              <a:rPr lang="zh-CN" altLang="en-US" dirty="0"/>
              <a:t>（</a:t>
            </a:r>
            <a:r>
              <a:rPr lang="en-US" altLang="zh-CN" dirty="0"/>
              <a:t>Network Interpolation</a:t>
            </a:r>
            <a:r>
              <a:rPr lang="zh-CN" altLang="en-US" dirty="0"/>
              <a:t>）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D3F4A31-E157-43A7-9388-543CF0926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690688"/>
            <a:ext cx="10515600" cy="4351338"/>
          </a:xfrm>
        </p:spPr>
        <p:txBody>
          <a:bodyPr/>
          <a:lstStyle/>
          <a:p>
            <a:r>
              <a:rPr lang="en-US" altLang="zh-CN" sz="2400" dirty="0"/>
              <a:t>GAN-based method</a:t>
            </a:r>
          </a:p>
          <a:p>
            <a:r>
              <a:rPr lang="en-US" altLang="zh-CN" sz="2400" dirty="0"/>
              <a:t>PSNR-oriented method</a:t>
            </a:r>
          </a:p>
          <a:p>
            <a:r>
              <a:rPr lang="en-US" altLang="zh-CN" sz="2400" dirty="0"/>
              <a:t>network interpolation</a:t>
            </a:r>
          </a:p>
          <a:p>
            <a:r>
              <a:rPr lang="en-US" altLang="zh-CN" sz="2400" dirty="0"/>
              <a:t>image interpolation</a:t>
            </a:r>
          </a:p>
          <a:p>
            <a:r>
              <a:rPr lang="en-US" altLang="zh-CN" sz="2400" dirty="0"/>
              <a:t>sharp edges and </a:t>
            </a:r>
          </a:p>
          <a:p>
            <a:pPr marL="0" indent="0">
              <a:buNone/>
            </a:pPr>
            <a:r>
              <a:rPr lang="en-US" altLang="zh-CN" sz="2400" dirty="0"/>
              <a:t>   richer textures</a:t>
            </a:r>
          </a:p>
          <a:p>
            <a:r>
              <a:rPr lang="en-US" altLang="zh-CN" sz="2400" dirty="0"/>
              <a:t>unpleasant artifacts</a:t>
            </a: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6D79A5-1510-495F-9941-78D64C2BA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65" y="1477328"/>
            <a:ext cx="7884295" cy="47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4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4D72B-3684-4D43-A830-79CFB8A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52C1F-2766-461E-812D-A692988B6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Formulated a novel architecture containing several RDDB blocks without BN layers</a:t>
            </a:r>
          </a:p>
          <a:p>
            <a:r>
              <a:rPr lang="en-US" altLang="zh-CN" dirty="0"/>
              <a:t>Introduced the use of relativistic GAN as the discriminator</a:t>
            </a:r>
          </a:p>
          <a:p>
            <a:r>
              <a:rPr lang="en-US" altLang="zh-CN" dirty="0"/>
              <a:t>Enhanced the perceptual loss by using the features before activation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58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94C58E-4574-4920-BD60-90E409F9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CFBE6-F8D4-4ADA-B395-2BE6E98F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</a:p>
          <a:p>
            <a:r>
              <a:rPr lang="en-US" altLang="zh-CN" dirty="0"/>
              <a:t>Proposed Methods</a:t>
            </a:r>
          </a:p>
          <a:p>
            <a:r>
              <a:rPr lang="en-US" altLang="zh-CN" dirty="0"/>
              <a:t>Experiments</a:t>
            </a:r>
          </a:p>
          <a:p>
            <a:r>
              <a:rPr lang="en-US" altLang="zh-CN" dirty="0"/>
              <a:t>Conclusion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191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F2328-85A2-4979-BEC1-C2D7AEB1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6AA5C-E08D-45E4-835E-EAA7D6CD0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SRCNN</a:t>
            </a:r>
            <a:r>
              <a:rPr lang="zh-CN" altLang="en-US" dirty="0"/>
              <a:t>（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E98C9B-6AA0-4308-9E5A-3D7A4D704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89" y="2307893"/>
            <a:ext cx="9810822" cy="378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3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0BC36-0F4F-4130-ABFC-D5821361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727D1-7893-4B86-BA29-9C081916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VGG 19</a:t>
            </a:r>
          </a:p>
          <a:p>
            <a:r>
              <a:rPr lang="en-US" altLang="zh-CN" dirty="0"/>
              <a:t>VGG22: low level feature</a:t>
            </a:r>
          </a:p>
          <a:p>
            <a:r>
              <a:rPr lang="en-US" altLang="zh-CN" dirty="0"/>
              <a:t>VGG54: high level feature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80519D-E3DA-456C-B34B-0E628CF8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68" y="840201"/>
            <a:ext cx="5413551" cy="533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F3F34-57E7-46D4-9E80-CB280B7C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Relates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2F90C9-A86C-4FEB-ADB9-4D989E6F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232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 SRGAN</a:t>
            </a:r>
            <a:r>
              <a:rPr lang="zh-CN" altLang="en-US" b="1" dirty="0"/>
              <a:t>：</a:t>
            </a:r>
            <a:r>
              <a:rPr lang="en-US" altLang="zh-CN" b="1" dirty="0"/>
              <a:t> GAN-based network</a:t>
            </a:r>
          </a:p>
          <a:p>
            <a:r>
              <a:rPr lang="en-US" altLang="zh-CN" b="1" dirty="0"/>
              <a:t> Distortion</a:t>
            </a:r>
          </a:p>
          <a:p>
            <a:pPr marL="0" indent="0">
              <a:buNone/>
            </a:pPr>
            <a:r>
              <a:rPr lang="en-US" altLang="zh-CN" dirty="0"/>
              <a:t>    pixel space loss</a:t>
            </a:r>
          </a:p>
          <a:p>
            <a:pPr marL="0" indent="0">
              <a:buNone/>
            </a:pPr>
            <a:r>
              <a:rPr lang="en-US" altLang="zh-CN" dirty="0"/>
              <a:t>    high PINR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overly smooth textures</a:t>
            </a:r>
          </a:p>
          <a:p>
            <a:r>
              <a:rPr lang="en-US" altLang="zh-CN" b="1" dirty="0"/>
              <a:t> Perceptual quality</a:t>
            </a:r>
          </a:p>
          <a:p>
            <a:pPr marL="0" indent="0">
              <a:buNone/>
            </a:pPr>
            <a:r>
              <a:rPr lang="en-US" altLang="zh-CN" b="1" dirty="0"/>
              <a:t>   </a:t>
            </a:r>
            <a:r>
              <a:rPr lang="en-US" altLang="zh-CN" dirty="0"/>
              <a:t>Perceptual loss</a:t>
            </a:r>
            <a:r>
              <a:rPr lang="zh-CN" altLang="en-US" dirty="0"/>
              <a:t>：</a:t>
            </a:r>
            <a:r>
              <a:rPr lang="en-US" altLang="zh-CN" dirty="0"/>
              <a:t>feature space loss</a:t>
            </a:r>
          </a:p>
          <a:p>
            <a:pPr marL="0" indent="0">
              <a:buNone/>
            </a:pPr>
            <a:r>
              <a:rPr lang="en-US" altLang="zh-CN" dirty="0"/>
              <a:t>   Adversarial loss</a:t>
            </a:r>
            <a:r>
              <a:rPr lang="zh-CN" altLang="en-US" dirty="0"/>
              <a:t>：</a:t>
            </a:r>
            <a:r>
              <a:rPr lang="en-US" altLang="zh-CN" dirty="0"/>
              <a:t>pushes solution to the natural image manifold</a:t>
            </a:r>
          </a:p>
          <a:p>
            <a:pPr marL="0" indent="0">
              <a:buNone/>
            </a:pPr>
            <a:r>
              <a:rPr lang="en-US" altLang="zh-CN" dirty="0"/>
              <a:t>   realistic texture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unpleasant artifacts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32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B9C1B-C041-48A3-8574-1213A856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438"/>
            <a:ext cx="9624060" cy="90741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Proposed Methods(</a:t>
            </a:r>
            <a:r>
              <a:rPr lang="en-US" altLang="zh-CN" sz="3600" b="1" dirty="0"/>
              <a:t>Network Architecture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484DF0D-FFA2-455E-A94F-3AB0BE91A4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1" y="1619648"/>
            <a:ext cx="9966960" cy="1965690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36E7CF8-DF3C-4483-B9EE-227DA1505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1" y="3871487"/>
            <a:ext cx="10242836" cy="2621388"/>
          </a:xfrm>
        </p:spPr>
      </p:pic>
    </p:spTree>
    <p:extLst>
      <p:ext uri="{BB962C8B-B14F-4D97-AF65-F5344CB8AC3E}">
        <p14:creationId xmlns:p14="http://schemas.microsoft.com/office/powerpoint/2010/main" val="97468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FFDA3-16C7-41FD-A00B-1A46DBF1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Proposed Methods(</a:t>
            </a:r>
            <a:r>
              <a:rPr lang="en-US" altLang="zh-CN" sz="3600" b="1" dirty="0"/>
              <a:t>Relativistic Discriminator</a:t>
            </a:r>
            <a:r>
              <a:rPr lang="en-US" altLang="zh-CN" sz="4000" b="1" dirty="0"/>
              <a:t>)</a:t>
            </a:r>
            <a:endParaRPr lang="zh-CN" altLang="en-US" sz="4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A0C5018-456C-4245-B508-62B1F76F6749}"/>
              </a:ext>
            </a:extLst>
          </p:cNvPr>
          <p:cNvSpPr txBox="1"/>
          <p:nvPr/>
        </p:nvSpPr>
        <p:spPr>
          <a:xfrm>
            <a:off x="922142" y="2181537"/>
            <a:ext cx="340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Standard Discriminator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F34988-BB67-4E04-8E54-79173581B460}"/>
              </a:ext>
            </a:extLst>
          </p:cNvPr>
          <p:cNvSpPr txBox="1"/>
          <p:nvPr/>
        </p:nvSpPr>
        <p:spPr>
          <a:xfrm>
            <a:off x="5511956" y="2181537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Relativistic average Discriminator</a:t>
            </a:r>
            <a:endParaRPr lang="zh-CN" altLang="en-US" sz="24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F11DCAE-153C-4EFD-98B6-74F36618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32" y="1719873"/>
            <a:ext cx="2351408" cy="46166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2FAF885-D58B-49F2-8552-4A12446AD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2" y="1705280"/>
            <a:ext cx="6103472" cy="4616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76BD19-DAA8-4B45-9B63-745EE730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5" y="3100366"/>
            <a:ext cx="3848128" cy="1114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62A76A-0B97-414E-8EF9-DAF5334C5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3" y="3429000"/>
            <a:ext cx="6548485" cy="5238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0BBD13-142A-4025-A8CD-D722A5483E4E}"/>
              </a:ext>
            </a:extLst>
          </p:cNvPr>
          <p:cNvSpPr txBox="1"/>
          <p:nvPr/>
        </p:nvSpPr>
        <p:spPr>
          <a:xfrm>
            <a:off x="839788" y="4911132"/>
            <a:ext cx="10690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400" dirty="0"/>
              <a:t>Therefore, </a:t>
            </a:r>
            <a:r>
              <a:rPr lang="en-US" altLang="zh-CN" sz="2400" dirty="0" err="1"/>
              <a:t>RaD</a:t>
            </a:r>
            <a:r>
              <a:rPr lang="en-US" altLang="zh-CN" sz="2400" dirty="0"/>
              <a:t> benefits from the gradients from both generated data and real data in adversarial training, while in SRGAN only generated part takes effect.</a:t>
            </a:r>
          </a:p>
        </p:txBody>
      </p:sp>
    </p:spTree>
    <p:extLst>
      <p:ext uri="{BB962C8B-B14F-4D97-AF65-F5344CB8AC3E}">
        <p14:creationId xmlns:p14="http://schemas.microsoft.com/office/powerpoint/2010/main" val="258300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72D53-22FE-4DC4-A9CF-BFBC0117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Methods(</a:t>
            </a:r>
            <a:r>
              <a:rPr lang="en-US" altLang="zh-CN" sz="4000" b="1" dirty="0"/>
              <a:t>Perceptual Loss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69F9CD-483E-425C-A551-DDFD04DB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7656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use features before the activation layers:</a:t>
            </a:r>
          </a:p>
          <a:p>
            <a:pPr marL="0" indent="0">
              <a:buNone/>
            </a:pPr>
            <a:r>
              <a:rPr lang="en-US" altLang="zh-CN" sz="2400" dirty="0"/>
              <a:t>1) the activated features are very sparse, especially after a very deep network</a:t>
            </a:r>
          </a:p>
          <a:p>
            <a:pPr marL="0" indent="0">
              <a:buNone/>
            </a:pPr>
            <a:r>
              <a:rPr lang="en-US" altLang="zh-CN" sz="2400" dirty="0"/>
              <a:t>2) using features after activation also causes inconsistent reconstructed    brightness compared with the ground-truth image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E1D901-67F0-45BC-854C-68AF5EE8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8" y="3261360"/>
            <a:ext cx="5494178" cy="2270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D42410-8338-40F3-9325-8C56B6E26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93" y="3406536"/>
            <a:ext cx="6245369" cy="198040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878EA6-2173-4995-B85A-EFDFD85F7264}"/>
              </a:ext>
            </a:extLst>
          </p:cNvPr>
          <p:cNvSpPr txBox="1"/>
          <p:nvPr/>
        </p:nvSpPr>
        <p:spPr>
          <a:xfrm>
            <a:off x="838200" y="5811203"/>
            <a:ext cx="460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The total loss for the generator:</a:t>
            </a:r>
            <a:endParaRPr lang="zh-CN" altLang="en-US" sz="2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42E53FE-5F8A-4893-BCCA-9C64E24D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93" y="5722469"/>
            <a:ext cx="3694188" cy="6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7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6D768-0278-4611-8214-631DBBAF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Methods(</a:t>
            </a:r>
            <a:r>
              <a:rPr lang="en-US" altLang="zh-CN" sz="4000" b="1" dirty="0"/>
              <a:t>Network Interpolation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5C271-A33F-4149-ABAA-6278750F0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860" cy="4351338"/>
          </a:xfrm>
        </p:spPr>
        <p:txBody>
          <a:bodyPr/>
          <a:lstStyle/>
          <a:p>
            <a:r>
              <a:rPr lang="en-US" altLang="zh-CN" dirty="0"/>
              <a:t>First, the interpolated model is able to produce meaningful results for any feasible α without introducing artifacts.</a:t>
            </a:r>
          </a:p>
          <a:p>
            <a:r>
              <a:rPr lang="en-US" altLang="zh-CN" dirty="0"/>
              <a:t>Second, we can continuously balance perceptual quality and fidelity without re-training the model.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683B6-A5E8-4125-BDD2-D661BE459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17" y="3737131"/>
            <a:ext cx="4480027" cy="697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13E465-D6D0-4E41-BE2C-7B7CF9511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23" y="4569777"/>
            <a:ext cx="8929753" cy="83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475</Words>
  <Application>Microsoft Office PowerPoint</Application>
  <PresentationFormat>宽屏</PresentationFormat>
  <Paragraphs>69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ESRGAN: Enhanced Super-Resolution Generative Adversarial Networks</vt:lpstr>
      <vt:lpstr>Introduction</vt:lpstr>
      <vt:lpstr>Related Work</vt:lpstr>
      <vt:lpstr>Related Work</vt:lpstr>
      <vt:lpstr>Relates Work</vt:lpstr>
      <vt:lpstr>Proposed Methods(Network Architecture)</vt:lpstr>
      <vt:lpstr>Proposed Methods(Relativistic Discriminator)</vt:lpstr>
      <vt:lpstr>Proposed Methods(Perceptual Loss)</vt:lpstr>
      <vt:lpstr>Proposed Methods(Network Interpolation)</vt:lpstr>
      <vt:lpstr>Experiments（Training Details）</vt:lpstr>
      <vt:lpstr>Experiments（Qualitative Results）</vt:lpstr>
      <vt:lpstr>Experiments（Ablation Study）</vt:lpstr>
      <vt:lpstr>Experiments（Ablation Study）</vt:lpstr>
      <vt:lpstr>Experiments（Network Interpolation）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ESRGAN: Enhanced Super-Resolution Generative Adversarial Networks</dc:title>
  <dc:creator>liuxin</dc:creator>
  <cp:lastModifiedBy>liuxin</cp:lastModifiedBy>
  <cp:revision>45</cp:revision>
  <dcterms:created xsi:type="dcterms:W3CDTF">2020-05-20T01:28:38Z</dcterms:created>
  <dcterms:modified xsi:type="dcterms:W3CDTF">2020-05-21T08:21:58Z</dcterms:modified>
</cp:coreProperties>
</file>